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0F04"/>
    <a:srgbClr val="5C1D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300" y="-5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0E3A-E5A5-4DE5-8726-A9FB0C5DC8A6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167D6-1442-4CB4-914A-306C3D1E0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098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167D6-1442-4CB4-914A-306C3D1E05E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960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167D6-1442-4CB4-914A-306C3D1E05E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579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167D6-1442-4CB4-914A-306C3D1E05E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388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167D6-1442-4CB4-914A-306C3D1E05E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251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167D6-1442-4CB4-914A-306C3D1E05E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816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167D6-1442-4CB4-914A-306C3D1E05E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798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167D6-1442-4CB4-914A-306C3D1E05E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450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167D6-1442-4CB4-914A-306C3D1E05E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710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167D6-1442-4CB4-914A-306C3D1E05E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906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F7AA-B3D8-4F37-BDAC-5A97BBC588A9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39160AC-BDD8-4698-B453-BFCD6C82A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217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F7AA-B3D8-4F37-BDAC-5A97BBC588A9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39160AC-BDD8-4698-B453-BFCD6C82A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908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F7AA-B3D8-4F37-BDAC-5A97BBC588A9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39160AC-BDD8-4698-B453-BFCD6C82A7B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0503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F7AA-B3D8-4F37-BDAC-5A97BBC588A9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39160AC-BDD8-4698-B453-BFCD6C82A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433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F7AA-B3D8-4F37-BDAC-5A97BBC588A9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39160AC-BDD8-4698-B453-BFCD6C82A7B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2116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F7AA-B3D8-4F37-BDAC-5A97BBC588A9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39160AC-BDD8-4698-B453-BFCD6C82A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153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F7AA-B3D8-4F37-BDAC-5A97BBC588A9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60AC-BDD8-4698-B453-BFCD6C82A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823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F7AA-B3D8-4F37-BDAC-5A97BBC588A9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60AC-BDD8-4698-B453-BFCD6C82A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316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F7AA-B3D8-4F37-BDAC-5A97BBC588A9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60AC-BDD8-4698-B453-BFCD6C82A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725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F7AA-B3D8-4F37-BDAC-5A97BBC588A9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39160AC-BDD8-4698-B453-BFCD6C82A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094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F7AA-B3D8-4F37-BDAC-5A97BBC588A9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39160AC-BDD8-4698-B453-BFCD6C82A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423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F7AA-B3D8-4F37-BDAC-5A97BBC588A9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39160AC-BDD8-4698-B453-BFCD6C82A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926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F7AA-B3D8-4F37-BDAC-5A97BBC588A9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60AC-BDD8-4698-B453-BFCD6C82A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8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F7AA-B3D8-4F37-BDAC-5A97BBC588A9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60AC-BDD8-4698-B453-BFCD6C82A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282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F7AA-B3D8-4F37-BDAC-5A97BBC588A9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60AC-BDD8-4698-B453-BFCD6C82A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22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F7AA-B3D8-4F37-BDAC-5A97BBC588A9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39160AC-BDD8-4698-B453-BFCD6C82A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054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1F7AA-B3D8-4F37-BDAC-5A97BBC588A9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39160AC-BDD8-4698-B453-BFCD6C82A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861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gif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gif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gif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jpe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2.gif"/><Relationship Id="rId9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0F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19EA3C7B-3E47-FCDC-8EE4-1D5179C22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7956" y="5210978"/>
            <a:ext cx="4741843" cy="965984"/>
          </a:xfrm>
        </p:spPr>
        <p:txBody>
          <a:bodyPr>
            <a:normAutofit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Отчётный период 2022 год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A2EC6EDA-3389-D8C7-9D88-D5FAAD6319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977089"/>
            <a:ext cx="5181600" cy="2199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Президент БРОО               </a:t>
            </a:r>
            <a:r>
              <a:rPr lang="ru-RU" sz="2000" dirty="0">
                <a:solidFill>
                  <a:srgbClr val="92D050"/>
                </a:solidFill>
              </a:rPr>
              <a:t>Мызников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«Спортивный клуб             </a:t>
            </a:r>
            <a:r>
              <a:rPr lang="ru-RU" sz="2000" dirty="0">
                <a:solidFill>
                  <a:srgbClr val="92D050"/>
                </a:solidFill>
              </a:rPr>
              <a:t>Иван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«Мастерская спорта»      </a:t>
            </a:r>
            <a:r>
              <a:rPr lang="ru-RU" sz="2000" dirty="0">
                <a:solidFill>
                  <a:srgbClr val="92D050"/>
                </a:solidFill>
              </a:rPr>
              <a:t>Вадимович</a:t>
            </a:r>
          </a:p>
        </p:txBody>
      </p:sp>
      <p:sp>
        <p:nvSpPr>
          <p:cNvPr id="16" name="Заголовок 3">
            <a:extLst>
              <a:ext uri="{FF2B5EF4-FFF2-40B4-BE49-F238E27FC236}">
                <a16:creationId xmlns:a16="http://schemas.microsoft.com/office/drawing/2014/main" id="{027DF60F-A873-8F12-1A9E-A9FAB135B1AB}"/>
              </a:ext>
            </a:extLst>
          </p:cNvPr>
          <p:cNvSpPr txBox="1">
            <a:spLocks/>
          </p:cNvSpPr>
          <p:nvPr/>
        </p:nvSpPr>
        <p:spPr>
          <a:xfrm>
            <a:off x="2518272" y="388848"/>
            <a:ext cx="8608764" cy="2927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ОТЧЕТ о деятельности </a:t>
            </a:r>
          </a:p>
          <a:p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БРОО «Спортивный клуб «Мастерская спорта»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E4235D1-45FE-5D64-C182-3A4DDD58C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06" y="134956"/>
            <a:ext cx="2341085" cy="2341085"/>
          </a:xfrm>
          <a:prstGeom prst="rect">
            <a:avLst/>
          </a:prstGeom>
        </p:spPr>
      </p:pic>
      <p:sp>
        <p:nvSpPr>
          <p:cNvPr id="2" name="Подзаголовок 4">
            <a:extLst>
              <a:ext uri="{FF2B5EF4-FFF2-40B4-BE49-F238E27FC236}">
                <a16:creationId xmlns:a16="http://schemas.microsoft.com/office/drawing/2014/main" id="{97ACD969-FC9E-B89A-98CA-238A5DC74DD5}"/>
              </a:ext>
            </a:extLst>
          </p:cNvPr>
          <p:cNvSpPr txBox="1">
            <a:spLocks/>
          </p:cNvSpPr>
          <p:nvPr/>
        </p:nvSpPr>
        <p:spPr>
          <a:xfrm>
            <a:off x="8714342" y="6469151"/>
            <a:ext cx="2765233" cy="304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1200" dirty="0">
                <a:solidFill>
                  <a:schemeClr val="bg1"/>
                </a:solidFill>
              </a:rPr>
              <a:t>http://</a:t>
            </a:r>
            <a:r>
              <a:rPr lang="ru-RU" sz="1200" dirty="0">
                <a:solidFill>
                  <a:schemeClr val="bg1"/>
                </a:solidFill>
              </a:rPr>
              <a:t>мастерскаяспорта31.рус/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670712-A2A1-86E1-C864-50703E9C1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9575" y="6213753"/>
            <a:ext cx="560369" cy="56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38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0F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3">
            <a:extLst>
              <a:ext uri="{FF2B5EF4-FFF2-40B4-BE49-F238E27FC236}">
                <a16:creationId xmlns:a16="http://schemas.microsoft.com/office/drawing/2014/main" id="{027DF60F-A873-8F12-1A9E-A9FAB135B1AB}"/>
              </a:ext>
            </a:extLst>
          </p:cNvPr>
          <p:cNvSpPr txBox="1">
            <a:spLocks/>
          </p:cNvSpPr>
          <p:nvPr/>
        </p:nvSpPr>
        <p:spPr>
          <a:xfrm>
            <a:off x="1720467" y="1057221"/>
            <a:ext cx="3970663" cy="1023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Оглавление: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E452417-9CDE-1AB7-BC34-52CE095C3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20467" y="2933247"/>
            <a:ext cx="6868705" cy="1843883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Основные события и результаты ………………….. 3</a:t>
            </a:r>
          </a:p>
          <a:p>
            <a:r>
              <a:rPr lang="ru-RU" sz="2000" dirty="0">
                <a:solidFill>
                  <a:schemeClr val="bg1"/>
                </a:solidFill>
              </a:rPr>
              <a:t>Реализованные проекты…………..…………………..4</a:t>
            </a:r>
          </a:p>
          <a:p>
            <a:r>
              <a:rPr lang="ru-RU" sz="2000" dirty="0">
                <a:solidFill>
                  <a:schemeClr val="bg1"/>
                </a:solidFill>
              </a:rPr>
              <a:t>Информация об отчетности…………………………7</a:t>
            </a:r>
          </a:p>
          <a:p>
            <a:r>
              <a:rPr lang="ru-RU" sz="2000" dirty="0">
                <a:solidFill>
                  <a:schemeClr val="bg1"/>
                </a:solidFill>
              </a:rPr>
              <a:t>Состав Президиума……………………………………8</a:t>
            </a:r>
          </a:p>
        </p:txBody>
      </p:sp>
      <p:sp>
        <p:nvSpPr>
          <p:cNvPr id="12" name="Подзаголовок 4">
            <a:extLst>
              <a:ext uri="{FF2B5EF4-FFF2-40B4-BE49-F238E27FC236}">
                <a16:creationId xmlns:a16="http://schemas.microsoft.com/office/drawing/2014/main" id="{A0B1820C-080C-9EEC-5C3F-32AD7228CA49}"/>
              </a:ext>
            </a:extLst>
          </p:cNvPr>
          <p:cNvSpPr txBox="1">
            <a:spLocks/>
          </p:cNvSpPr>
          <p:nvPr/>
        </p:nvSpPr>
        <p:spPr>
          <a:xfrm>
            <a:off x="426906" y="6425085"/>
            <a:ext cx="267158" cy="185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1600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B9B6F9-412F-141F-08E9-9C93723E2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656" y="-1"/>
            <a:ext cx="1569047" cy="1569047"/>
          </a:xfrm>
          <a:prstGeom prst="rect">
            <a:avLst/>
          </a:prstGeom>
        </p:spPr>
      </p:pic>
      <p:sp>
        <p:nvSpPr>
          <p:cNvPr id="4" name="Подзаголовок 4">
            <a:extLst>
              <a:ext uri="{FF2B5EF4-FFF2-40B4-BE49-F238E27FC236}">
                <a16:creationId xmlns:a16="http://schemas.microsoft.com/office/drawing/2014/main" id="{F1EA5A51-77BA-40DA-C8E9-F197EAB338D4}"/>
              </a:ext>
            </a:extLst>
          </p:cNvPr>
          <p:cNvSpPr txBox="1">
            <a:spLocks/>
          </p:cNvSpPr>
          <p:nvPr/>
        </p:nvSpPr>
        <p:spPr>
          <a:xfrm>
            <a:off x="8714342" y="6469151"/>
            <a:ext cx="2765233" cy="304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1200" dirty="0">
                <a:solidFill>
                  <a:schemeClr val="bg1"/>
                </a:solidFill>
              </a:rPr>
              <a:t>http://</a:t>
            </a:r>
            <a:r>
              <a:rPr lang="ru-RU" sz="1200" dirty="0">
                <a:solidFill>
                  <a:schemeClr val="bg1"/>
                </a:solidFill>
              </a:rPr>
              <a:t>мастерскаяспорта31.рус/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425F735-8573-E54E-A891-9E0D9DE08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9575" y="6213753"/>
            <a:ext cx="560369" cy="56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252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0F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3">
            <a:extLst>
              <a:ext uri="{FF2B5EF4-FFF2-40B4-BE49-F238E27FC236}">
                <a16:creationId xmlns:a16="http://schemas.microsoft.com/office/drawing/2014/main" id="{027DF60F-A873-8F12-1A9E-A9FAB135B1AB}"/>
              </a:ext>
            </a:extLst>
          </p:cNvPr>
          <p:cNvSpPr txBox="1">
            <a:spLocks/>
          </p:cNvSpPr>
          <p:nvPr/>
        </p:nvSpPr>
        <p:spPr>
          <a:xfrm>
            <a:off x="1901327" y="741388"/>
            <a:ext cx="6317256" cy="1023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>
                <a:solidFill>
                  <a:schemeClr val="bg1"/>
                </a:solidFill>
              </a:rPr>
              <a:t>Основные события и результаты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E4235D1-45FE-5D64-C182-3A4DDD58C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656" y="-1"/>
            <a:ext cx="1569047" cy="1569047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2E452417-9CDE-1AB7-BC34-52CE095C3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7324" y="1682168"/>
            <a:ext cx="8088977" cy="7261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Три проекта были реализованы на территории Губкинского городского округа: </a:t>
            </a:r>
          </a:p>
        </p:txBody>
      </p:sp>
      <p:sp>
        <p:nvSpPr>
          <p:cNvPr id="4" name="Подзаголовок 4">
            <a:extLst>
              <a:ext uri="{FF2B5EF4-FFF2-40B4-BE49-F238E27FC236}">
                <a16:creationId xmlns:a16="http://schemas.microsoft.com/office/drawing/2014/main" id="{6458A8C0-05D4-1EA7-682C-B77B269A6290}"/>
              </a:ext>
            </a:extLst>
          </p:cNvPr>
          <p:cNvSpPr txBox="1">
            <a:spLocks/>
          </p:cNvSpPr>
          <p:nvPr/>
        </p:nvSpPr>
        <p:spPr>
          <a:xfrm>
            <a:off x="426906" y="6425085"/>
            <a:ext cx="267158" cy="185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16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" name="Объект 5">
            <a:extLst>
              <a:ext uri="{FF2B5EF4-FFF2-40B4-BE49-F238E27FC236}">
                <a16:creationId xmlns:a16="http://schemas.microsoft.com/office/drawing/2014/main" id="{DFD73590-F00D-93CF-E9C3-15D93E91E0B3}"/>
              </a:ext>
            </a:extLst>
          </p:cNvPr>
          <p:cNvSpPr txBox="1">
            <a:spLocks/>
          </p:cNvSpPr>
          <p:nvPr/>
        </p:nvSpPr>
        <p:spPr>
          <a:xfrm>
            <a:off x="4048095" y="2501355"/>
            <a:ext cx="8088977" cy="1355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bg1"/>
                </a:solidFill>
              </a:rPr>
              <a:t>Учение с увлечением;</a:t>
            </a:r>
          </a:p>
          <a:p>
            <a:r>
              <a:rPr lang="ru-RU" sz="2000" dirty="0">
                <a:solidFill>
                  <a:schemeClr val="bg1"/>
                </a:solidFill>
              </a:rPr>
              <a:t>Популяризация спорта среди детей;</a:t>
            </a:r>
          </a:p>
          <a:p>
            <a:r>
              <a:rPr lang="ru-RU" sz="2000" dirty="0">
                <a:solidFill>
                  <a:schemeClr val="bg1"/>
                </a:solidFill>
              </a:rPr>
              <a:t>Здоровый образ жизни для детей с РАС и ОВЗ</a:t>
            </a:r>
          </a:p>
        </p:txBody>
      </p:sp>
      <p:sp>
        <p:nvSpPr>
          <p:cNvPr id="3" name="Объект 5">
            <a:extLst>
              <a:ext uri="{FF2B5EF4-FFF2-40B4-BE49-F238E27FC236}">
                <a16:creationId xmlns:a16="http://schemas.microsoft.com/office/drawing/2014/main" id="{EF996D59-9E2A-5028-9C1A-4281659BC968}"/>
              </a:ext>
            </a:extLst>
          </p:cNvPr>
          <p:cNvSpPr txBox="1">
            <a:spLocks/>
          </p:cNvSpPr>
          <p:nvPr/>
        </p:nvSpPr>
        <p:spPr>
          <a:xfrm>
            <a:off x="1279516" y="4221269"/>
            <a:ext cx="6179521" cy="72619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2600" dirty="0">
                <a:solidFill>
                  <a:srgbClr val="92D050"/>
                </a:solidFill>
              </a:rPr>
              <a:t>350 человек </a:t>
            </a:r>
            <a:r>
              <a:rPr lang="ru-RU" sz="2000" dirty="0">
                <a:solidFill>
                  <a:schemeClr val="bg1"/>
                </a:solidFill>
              </a:rPr>
              <a:t>стали </a:t>
            </a:r>
            <a:r>
              <a:rPr lang="ru-RU" sz="2000" dirty="0" err="1">
                <a:solidFill>
                  <a:schemeClr val="bg1"/>
                </a:solidFill>
              </a:rPr>
              <a:t>благополучателями</a:t>
            </a:r>
            <a:r>
              <a:rPr lang="ru-RU" sz="2000" dirty="0">
                <a:solidFill>
                  <a:schemeClr val="bg1"/>
                </a:solidFill>
              </a:rPr>
              <a:t> в результате</a:t>
            </a:r>
          </a:p>
          <a:p>
            <a:pPr marL="0" indent="0">
              <a:buFont typeface="Wingdings 3" charset="2"/>
              <a:buNone/>
            </a:pPr>
            <a:r>
              <a:rPr lang="ru-RU" sz="2000" dirty="0">
                <a:solidFill>
                  <a:schemeClr val="bg1"/>
                </a:solidFill>
              </a:rPr>
              <a:t>                            реализации наших проектов</a:t>
            </a:r>
          </a:p>
        </p:txBody>
      </p:sp>
      <p:sp>
        <p:nvSpPr>
          <p:cNvPr id="7" name="Объект 5">
            <a:extLst>
              <a:ext uri="{FF2B5EF4-FFF2-40B4-BE49-F238E27FC236}">
                <a16:creationId xmlns:a16="http://schemas.microsoft.com/office/drawing/2014/main" id="{5B3941C7-9B1C-7A3E-C32B-4F641E4E0528}"/>
              </a:ext>
            </a:extLst>
          </p:cNvPr>
          <p:cNvSpPr txBox="1">
            <a:spLocks/>
          </p:cNvSpPr>
          <p:nvPr/>
        </p:nvSpPr>
        <p:spPr>
          <a:xfrm>
            <a:off x="1197324" y="5308365"/>
            <a:ext cx="6343907" cy="72619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2600" dirty="0">
                <a:solidFill>
                  <a:srgbClr val="92D050"/>
                </a:solidFill>
              </a:rPr>
              <a:t>18 волонтеров </a:t>
            </a:r>
            <a:r>
              <a:rPr lang="ru-RU" sz="2000" dirty="0">
                <a:solidFill>
                  <a:schemeClr val="bg1"/>
                </a:solidFill>
              </a:rPr>
              <a:t>приняло участие в реализации</a:t>
            </a:r>
          </a:p>
          <a:p>
            <a:pPr marL="0" indent="0">
              <a:buFont typeface="Wingdings 3" charset="2"/>
              <a:buNone/>
            </a:pPr>
            <a:r>
              <a:rPr lang="ru-RU" sz="2000" dirty="0">
                <a:solidFill>
                  <a:schemeClr val="bg1"/>
                </a:solidFill>
              </a:rPr>
              <a:t>                                  наших проектов</a:t>
            </a:r>
          </a:p>
        </p:txBody>
      </p:sp>
      <p:sp>
        <p:nvSpPr>
          <p:cNvPr id="8" name="Подзаголовок 4">
            <a:extLst>
              <a:ext uri="{FF2B5EF4-FFF2-40B4-BE49-F238E27FC236}">
                <a16:creationId xmlns:a16="http://schemas.microsoft.com/office/drawing/2014/main" id="{BDD9A1EA-72C1-0B55-53E5-108216C46BA1}"/>
              </a:ext>
            </a:extLst>
          </p:cNvPr>
          <p:cNvSpPr txBox="1">
            <a:spLocks/>
          </p:cNvSpPr>
          <p:nvPr/>
        </p:nvSpPr>
        <p:spPr>
          <a:xfrm>
            <a:off x="8714342" y="6469151"/>
            <a:ext cx="2765233" cy="304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1200" dirty="0">
                <a:solidFill>
                  <a:schemeClr val="bg1"/>
                </a:solidFill>
              </a:rPr>
              <a:t>http://</a:t>
            </a:r>
            <a:r>
              <a:rPr lang="ru-RU" sz="1200" dirty="0">
                <a:solidFill>
                  <a:schemeClr val="bg1"/>
                </a:solidFill>
              </a:rPr>
              <a:t>мастерскаяспорта31.рус/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45FDE25-99F0-FCFE-6195-75F7DCE52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9575" y="6213753"/>
            <a:ext cx="560369" cy="56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679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0F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3">
            <a:extLst>
              <a:ext uri="{FF2B5EF4-FFF2-40B4-BE49-F238E27FC236}">
                <a16:creationId xmlns:a16="http://schemas.microsoft.com/office/drawing/2014/main" id="{027DF60F-A873-8F12-1A9E-A9FAB135B1AB}"/>
              </a:ext>
            </a:extLst>
          </p:cNvPr>
          <p:cNvSpPr txBox="1">
            <a:spLocks/>
          </p:cNvSpPr>
          <p:nvPr/>
        </p:nvSpPr>
        <p:spPr>
          <a:xfrm>
            <a:off x="1703024" y="322747"/>
            <a:ext cx="4471745" cy="1023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>
                <a:solidFill>
                  <a:schemeClr val="bg1"/>
                </a:solidFill>
              </a:rPr>
              <a:t>Реализованные проекты</a:t>
            </a:r>
          </a:p>
        </p:txBody>
      </p:sp>
      <p:sp>
        <p:nvSpPr>
          <p:cNvPr id="2" name="Подзаголовок 4">
            <a:extLst>
              <a:ext uri="{FF2B5EF4-FFF2-40B4-BE49-F238E27FC236}">
                <a16:creationId xmlns:a16="http://schemas.microsoft.com/office/drawing/2014/main" id="{D312DCD9-5678-4631-4C76-AE04F752957E}"/>
              </a:ext>
            </a:extLst>
          </p:cNvPr>
          <p:cNvSpPr txBox="1">
            <a:spLocks/>
          </p:cNvSpPr>
          <p:nvPr/>
        </p:nvSpPr>
        <p:spPr>
          <a:xfrm>
            <a:off x="8714342" y="6469151"/>
            <a:ext cx="2765233" cy="304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1200" dirty="0">
                <a:solidFill>
                  <a:schemeClr val="bg1"/>
                </a:solidFill>
              </a:rPr>
              <a:t>http://</a:t>
            </a:r>
            <a:r>
              <a:rPr lang="ru-RU" sz="1200" dirty="0">
                <a:solidFill>
                  <a:schemeClr val="bg1"/>
                </a:solidFill>
              </a:rPr>
              <a:t>мастерскаяспорта31.рус/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ED5A6019-C312-D5BC-F5AF-51F612378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9575" y="6213753"/>
            <a:ext cx="560369" cy="56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одзаголовок 4">
            <a:extLst>
              <a:ext uri="{FF2B5EF4-FFF2-40B4-BE49-F238E27FC236}">
                <a16:creationId xmlns:a16="http://schemas.microsoft.com/office/drawing/2014/main" id="{A0B1820C-080C-9EEC-5C3F-32AD7228CA49}"/>
              </a:ext>
            </a:extLst>
          </p:cNvPr>
          <p:cNvSpPr txBox="1">
            <a:spLocks/>
          </p:cNvSpPr>
          <p:nvPr/>
        </p:nvSpPr>
        <p:spPr>
          <a:xfrm>
            <a:off x="426906" y="6425085"/>
            <a:ext cx="267158" cy="185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1600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B9B6F9-412F-141F-08E9-9C93723E27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656" y="-1"/>
            <a:ext cx="1569047" cy="1569047"/>
          </a:xfrm>
          <a:prstGeom prst="rect">
            <a:avLst/>
          </a:prstGeom>
        </p:spPr>
      </p:pic>
      <p:sp>
        <p:nvSpPr>
          <p:cNvPr id="4" name="Объект 5">
            <a:extLst>
              <a:ext uri="{FF2B5EF4-FFF2-40B4-BE49-F238E27FC236}">
                <a16:creationId xmlns:a16="http://schemas.microsoft.com/office/drawing/2014/main" id="{2992D0AE-6DC9-470F-8478-A99307EC0BB9}"/>
              </a:ext>
            </a:extLst>
          </p:cNvPr>
          <p:cNvSpPr txBox="1">
            <a:spLocks/>
          </p:cNvSpPr>
          <p:nvPr/>
        </p:nvSpPr>
        <p:spPr>
          <a:xfrm>
            <a:off x="1703025" y="1405446"/>
            <a:ext cx="7872490" cy="484105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2800" dirty="0">
                <a:solidFill>
                  <a:schemeClr val="bg1"/>
                </a:solidFill>
              </a:rPr>
              <a:t>Проект </a:t>
            </a:r>
            <a:r>
              <a:rPr lang="ru-RU" sz="2600" dirty="0">
                <a:solidFill>
                  <a:srgbClr val="92D050"/>
                </a:solidFill>
              </a:rPr>
              <a:t>«Учение с увлечением»</a:t>
            </a:r>
          </a:p>
          <a:p>
            <a:pPr marL="0" indent="0">
              <a:buFont typeface="Wingdings 3" charset="2"/>
              <a:buNone/>
            </a:pPr>
            <a:endParaRPr lang="ru-RU" sz="2600" dirty="0">
              <a:solidFill>
                <a:srgbClr val="92D050"/>
              </a:solidFill>
            </a:endParaRPr>
          </a:p>
          <a:p>
            <a:pPr marL="0" indent="0" algn="l">
              <a:spcAft>
                <a:spcPts val="800"/>
              </a:spcAft>
              <a:buNone/>
            </a:pPr>
            <a:r>
              <a:rPr lang="ru-RU" sz="1800" b="0" i="0" dirty="0">
                <a:solidFill>
                  <a:srgbClr val="FFFFFF"/>
                </a:solidFill>
                <a:effectLst/>
                <a:latin typeface="Georgia" panose="02040502050405020303" pitchFamily="18" charset="0"/>
              </a:rPr>
              <a:t>Проект охватывает территорию Губкинского городского округа. Целевой группой  являются школьники в возрасте от 7 до 11 лет проживавшие в Губкинском городском округе. Проблема на решение которой направлен проект это небольшой процент школьников младших классов вовлечённых в систематические занятия физической культурой и спортом.</a:t>
            </a:r>
            <a:endParaRPr lang="ru-RU" sz="2800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marL="0" indent="0" algn="l">
              <a:spcAft>
                <a:spcPts val="800"/>
              </a:spcAft>
              <a:buNone/>
            </a:pPr>
            <a:r>
              <a:rPr lang="ru-RU" sz="1800" b="0" i="0" dirty="0">
                <a:solidFill>
                  <a:srgbClr val="FFFFFF"/>
                </a:solidFill>
                <a:effectLst/>
                <a:latin typeface="Georgia" panose="02040502050405020303" pitchFamily="18" charset="0"/>
              </a:rPr>
              <a:t>Исходя из социальной значимости мы поставили себе цель: вовлечь максимальное количество школьников младших классов посредством показательных мероприятий по виду спорта самбо.</a:t>
            </a:r>
            <a:endParaRPr lang="ru-RU" sz="2800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marL="0" indent="0" algn="l">
              <a:spcAft>
                <a:spcPts val="800"/>
              </a:spcAft>
              <a:buNone/>
            </a:pPr>
            <a:r>
              <a:rPr lang="ru-RU" sz="1800" b="0" i="0" dirty="0">
                <a:solidFill>
                  <a:srgbClr val="FFFFFF"/>
                </a:solidFill>
                <a:effectLst/>
                <a:latin typeface="Georgia" panose="02040502050405020303" pitchFamily="18" charset="0"/>
              </a:rPr>
              <a:t>В ходе реализации проекта будет проведено серия организационных, подготовительных и информационных мероприятий, которые позволят создать основу для реализации главного мероприятия проекта это показательные мастер классы по самбо на городской площади 2 сентября. В данном мероприятии будут показательные выступления спортсменов которые уже долго практикуют самбо и являются спортсменами разрядниками. Школьники младших классов смогут наглядно посмотреть что такое самбо и в результате получат мотивацию для начала систематических занятий физической культурой и спортом.  </a:t>
            </a:r>
            <a:endParaRPr lang="ru-RU" sz="2800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marL="0" indent="0">
              <a:buFont typeface="Wingdings 3" charset="2"/>
              <a:buNone/>
            </a:pPr>
            <a:endParaRPr lang="ru-RU" sz="2600" dirty="0">
              <a:solidFill>
                <a:srgbClr val="92D050"/>
              </a:solidFill>
            </a:endParaRPr>
          </a:p>
          <a:p>
            <a:pPr marL="0" indent="0">
              <a:buFont typeface="Wingdings 3" charset="2"/>
              <a:buNone/>
            </a:pP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1D8E0D-7A2E-5DFA-8F79-FFAEFC0A5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162" y="1754893"/>
            <a:ext cx="14001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176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0F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4">
            <a:extLst>
              <a:ext uri="{FF2B5EF4-FFF2-40B4-BE49-F238E27FC236}">
                <a16:creationId xmlns:a16="http://schemas.microsoft.com/office/drawing/2014/main" id="{D312DCD9-5678-4631-4C76-AE04F752957E}"/>
              </a:ext>
            </a:extLst>
          </p:cNvPr>
          <p:cNvSpPr txBox="1">
            <a:spLocks/>
          </p:cNvSpPr>
          <p:nvPr/>
        </p:nvSpPr>
        <p:spPr>
          <a:xfrm>
            <a:off x="8714342" y="6469151"/>
            <a:ext cx="2765233" cy="304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1200" dirty="0">
                <a:solidFill>
                  <a:schemeClr val="bg1"/>
                </a:solidFill>
              </a:rPr>
              <a:t>http://</a:t>
            </a:r>
            <a:r>
              <a:rPr lang="ru-RU" sz="1200" dirty="0">
                <a:solidFill>
                  <a:schemeClr val="bg1"/>
                </a:solidFill>
              </a:rPr>
              <a:t>мастерскаяспорта31.рус/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ED5A6019-C312-D5BC-F5AF-51F612378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9575" y="6213753"/>
            <a:ext cx="560369" cy="56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одзаголовок 4">
            <a:extLst>
              <a:ext uri="{FF2B5EF4-FFF2-40B4-BE49-F238E27FC236}">
                <a16:creationId xmlns:a16="http://schemas.microsoft.com/office/drawing/2014/main" id="{A0B1820C-080C-9EEC-5C3F-32AD7228CA49}"/>
              </a:ext>
            </a:extLst>
          </p:cNvPr>
          <p:cNvSpPr txBox="1">
            <a:spLocks/>
          </p:cNvSpPr>
          <p:nvPr/>
        </p:nvSpPr>
        <p:spPr>
          <a:xfrm>
            <a:off x="426906" y="6425085"/>
            <a:ext cx="267158" cy="185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1600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B9B6F9-412F-141F-08E9-9C93723E27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656" y="-1"/>
            <a:ext cx="1569047" cy="1569047"/>
          </a:xfrm>
          <a:prstGeom prst="rect">
            <a:avLst/>
          </a:prstGeom>
        </p:spPr>
      </p:pic>
      <p:sp>
        <p:nvSpPr>
          <p:cNvPr id="4" name="Объект 5">
            <a:extLst>
              <a:ext uri="{FF2B5EF4-FFF2-40B4-BE49-F238E27FC236}">
                <a16:creationId xmlns:a16="http://schemas.microsoft.com/office/drawing/2014/main" id="{2992D0AE-6DC9-470F-8478-A99307EC0BB9}"/>
              </a:ext>
            </a:extLst>
          </p:cNvPr>
          <p:cNvSpPr txBox="1">
            <a:spLocks/>
          </p:cNvSpPr>
          <p:nvPr/>
        </p:nvSpPr>
        <p:spPr>
          <a:xfrm>
            <a:off x="1758110" y="491046"/>
            <a:ext cx="7872490" cy="58216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2800" dirty="0">
                <a:solidFill>
                  <a:schemeClr val="bg1"/>
                </a:solidFill>
              </a:rPr>
              <a:t>Проект </a:t>
            </a:r>
            <a:r>
              <a:rPr lang="ru-RU" sz="2600" dirty="0">
                <a:solidFill>
                  <a:srgbClr val="92D050"/>
                </a:solidFill>
              </a:rPr>
              <a:t>«Популяризация спорта среди детей в Губкинском городском округе»</a:t>
            </a:r>
          </a:p>
          <a:p>
            <a:pPr marL="0" indent="0" algn="l">
              <a:spcAft>
                <a:spcPts val="800"/>
              </a:spcAft>
              <a:buNone/>
            </a:pPr>
            <a:endParaRPr lang="ru-RU" sz="1800" b="0" i="0" dirty="0">
              <a:solidFill>
                <a:srgbClr val="FFFFFF"/>
              </a:solidFill>
              <a:effectLst/>
              <a:latin typeface="Georgia" panose="02040502050405020303" pitchFamily="18" charset="0"/>
            </a:endParaRPr>
          </a:p>
          <a:p>
            <a:pPr marL="0" indent="0" algn="l">
              <a:spcAft>
                <a:spcPts val="800"/>
              </a:spcAft>
              <a:buNone/>
            </a:pPr>
            <a:r>
              <a:rPr lang="ru-RU" sz="1800" b="0" i="0" dirty="0">
                <a:solidFill>
                  <a:srgbClr val="FFFFFF"/>
                </a:solidFill>
                <a:effectLst/>
                <a:latin typeface="Georgia" panose="02040502050405020303" pitchFamily="18" charset="0"/>
              </a:rPr>
              <a:t>Проект охватывает территорию Губкинского городского округа. Целевой группой  являются дети, подростки и молодёжь проживающие Губкинском городском округе. Проблемой на решение которой направлен проект является низкий уровень вовлеченности в систематические занятия физической культурой и спортом детей, подростков и молодёжи проживающие в Губкинском городском округе. Исходя из социальной значимости мы поставили себе цель: Вовлечь максимальное количество детей, подростков и молодёжи в систематические занятия физической культурой и спортом посредством создания мотивационных видеороликов по направлениям плавание и бокс. В ходе реализации проекта будет реализована серия организационных и подготовительных мероприятий, которые позволят создать два мотивационных ролика по видам спорта бокс и плавание. Данные материалы будут размещены на сайте «Спортивной школы олимпийского резерва» города Губкин, в социальных сетях и транслироваться на большом рекламном экране на городской площади по адресу ул. Мира 16. Информационную поддержку по размещению и транслированию ролика нам окажет наш партнёр отдел физической культурой и спортом администрации Губкинского городского округа на безвозмездной основе. По итогу реализации проекта планируется достигнуть количественных и качественных результатов. Количественные результаты: Не менее 10 000 детей, подростков и молодёжи посмотрят мотивационные видеоролики. Качественными результатами: Не менее 200 детей, подростков и молодёжи будут вовлечены в систематические занятия по видам спорта плавание и бокс.</a:t>
            </a:r>
            <a:endParaRPr lang="ru-RU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marL="0" indent="0">
              <a:buFont typeface="Wingdings 3" charset="2"/>
              <a:buNone/>
            </a:pPr>
            <a:endParaRPr lang="ru-RU" sz="2600" dirty="0">
              <a:solidFill>
                <a:srgbClr val="92D050"/>
              </a:solidFill>
            </a:endParaRPr>
          </a:p>
          <a:p>
            <a:pPr marL="0" indent="0">
              <a:buFont typeface="Wingdings 3" charset="2"/>
              <a:buNone/>
            </a:pP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1D8E0D-7A2E-5DFA-8F79-FFAEFC0A5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162" y="1754893"/>
            <a:ext cx="14001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135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0F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4">
            <a:extLst>
              <a:ext uri="{FF2B5EF4-FFF2-40B4-BE49-F238E27FC236}">
                <a16:creationId xmlns:a16="http://schemas.microsoft.com/office/drawing/2014/main" id="{D312DCD9-5678-4631-4C76-AE04F752957E}"/>
              </a:ext>
            </a:extLst>
          </p:cNvPr>
          <p:cNvSpPr txBox="1">
            <a:spLocks/>
          </p:cNvSpPr>
          <p:nvPr/>
        </p:nvSpPr>
        <p:spPr>
          <a:xfrm>
            <a:off x="8714342" y="6469151"/>
            <a:ext cx="2765233" cy="304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1200" dirty="0">
                <a:solidFill>
                  <a:schemeClr val="bg1"/>
                </a:solidFill>
              </a:rPr>
              <a:t>http://</a:t>
            </a:r>
            <a:r>
              <a:rPr lang="ru-RU" sz="1200" dirty="0">
                <a:solidFill>
                  <a:schemeClr val="bg1"/>
                </a:solidFill>
              </a:rPr>
              <a:t>мастерскаяспорта31.рус/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ED5A6019-C312-D5BC-F5AF-51F612378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9575" y="6213753"/>
            <a:ext cx="560369" cy="56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одзаголовок 4">
            <a:extLst>
              <a:ext uri="{FF2B5EF4-FFF2-40B4-BE49-F238E27FC236}">
                <a16:creationId xmlns:a16="http://schemas.microsoft.com/office/drawing/2014/main" id="{A0B1820C-080C-9EEC-5C3F-32AD7228CA49}"/>
              </a:ext>
            </a:extLst>
          </p:cNvPr>
          <p:cNvSpPr txBox="1">
            <a:spLocks/>
          </p:cNvSpPr>
          <p:nvPr/>
        </p:nvSpPr>
        <p:spPr>
          <a:xfrm>
            <a:off x="426906" y="6425085"/>
            <a:ext cx="267158" cy="185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1600" dirty="0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B9B6F9-412F-141F-08E9-9C93723E27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656" y="-1"/>
            <a:ext cx="1569047" cy="1569047"/>
          </a:xfrm>
          <a:prstGeom prst="rect">
            <a:avLst/>
          </a:prstGeom>
        </p:spPr>
      </p:pic>
      <p:sp>
        <p:nvSpPr>
          <p:cNvPr id="4" name="Объект 5">
            <a:extLst>
              <a:ext uri="{FF2B5EF4-FFF2-40B4-BE49-F238E27FC236}">
                <a16:creationId xmlns:a16="http://schemas.microsoft.com/office/drawing/2014/main" id="{2992D0AE-6DC9-470F-8478-A99307EC0BB9}"/>
              </a:ext>
            </a:extLst>
          </p:cNvPr>
          <p:cNvSpPr txBox="1">
            <a:spLocks/>
          </p:cNvSpPr>
          <p:nvPr/>
        </p:nvSpPr>
        <p:spPr>
          <a:xfrm>
            <a:off x="1758110" y="491046"/>
            <a:ext cx="7872490" cy="58216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2800" dirty="0">
                <a:solidFill>
                  <a:schemeClr val="bg1"/>
                </a:solidFill>
              </a:rPr>
              <a:t>Проект </a:t>
            </a:r>
            <a:r>
              <a:rPr lang="ru-RU" sz="2600" dirty="0">
                <a:solidFill>
                  <a:srgbClr val="92D050"/>
                </a:solidFill>
              </a:rPr>
              <a:t>«Здоровый образ жизни для детей </a:t>
            </a:r>
          </a:p>
          <a:p>
            <a:pPr marL="0" indent="0">
              <a:buFont typeface="Wingdings 3" charset="2"/>
              <a:buNone/>
            </a:pPr>
            <a:r>
              <a:rPr lang="ru-RU" sz="2600" dirty="0">
                <a:solidFill>
                  <a:srgbClr val="92D050"/>
                </a:solidFill>
              </a:rPr>
              <a:t>с РАС И ОВЗ»</a:t>
            </a:r>
          </a:p>
          <a:p>
            <a:pPr marL="0" indent="0" algn="l">
              <a:spcAft>
                <a:spcPts val="800"/>
              </a:spcAft>
              <a:buNone/>
            </a:pPr>
            <a:endParaRPr lang="ru-RU" sz="1800" b="0" i="0" dirty="0">
              <a:solidFill>
                <a:srgbClr val="FFFFFF"/>
              </a:solidFill>
              <a:effectLst/>
              <a:latin typeface="Georgia" panose="02040502050405020303" pitchFamily="18" charset="0"/>
            </a:endParaRPr>
          </a:p>
          <a:p>
            <a:pPr marL="0" indent="0" algn="l">
              <a:spcAft>
                <a:spcPts val="800"/>
              </a:spcAft>
              <a:buNone/>
            </a:pPr>
            <a:r>
              <a:rPr lang="ru-RU" sz="1800" b="0" i="0" dirty="0">
                <a:solidFill>
                  <a:srgbClr val="FFFFFF"/>
                </a:solidFill>
                <a:effectLst/>
                <a:latin typeface="Georgia" panose="02040502050405020303" pitchFamily="18" charset="0"/>
              </a:rPr>
              <a:t>Проект создан по запросу родителей детей с аутизмом и ОВЗ и направлен на физическую реабилитацию и </a:t>
            </a:r>
            <a:r>
              <a:rPr lang="ru-RU" sz="1800" b="0" i="0" dirty="0" err="1">
                <a:solidFill>
                  <a:srgbClr val="FFFFFF"/>
                </a:solidFill>
                <a:effectLst/>
                <a:latin typeface="Georgia" panose="02040502050405020303" pitchFamily="18" charset="0"/>
              </a:rPr>
              <a:t>соц.адаптацию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Georgia" panose="02040502050405020303" pitchFamily="18" charset="0"/>
              </a:rPr>
              <a:t> детей .</a:t>
            </a:r>
            <a:endParaRPr lang="ru-RU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marL="0" indent="0" algn="l">
              <a:spcAft>
                <a:spcPts val="800"/>
              </a:spcAft>
              <a:buNone/>
            </a:pPr>
            <a:r>
              <a:rPr lang="ru-RU" sz="1800" b="0" i="0" dirty="0">
                <a:solidFill>
                  <a:srgbClr val="FFFFFF"/>
                </a:solidFill>
                <a:effectLst/>
                <a:latin typeface="Georgia" panose="02040502050405020303" pitchFamily="18" charset="0"/>
              </a:rPr>
              <a:t>Наш собственный опыт реализации проектов в спортивном направлении дал в полной мере увидеть, каких колоссальных результатов могут достичь дети с особенностями развития: снизилась агрессия, улучшилась координация движений, ощущение себя в пространстве, приобретены важные навыки коммуникации, взаимодействия, работа в команде, а это огромный опыт для дальнейшей жизни и развития.</a:t>
            </a:r>
            <a:endParaRPr lang="ru-RU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marL="0" indent="0" algn="l">
              <a:spcAft>
                <a:spcPts val="800"/>
              </a:spcAft>
              <a:buNone/>
            </a:pPr>
            <a:br>
              <a:rPr lang="ru-RU" b="0" i="0" dirty="0">
                <a:solidFill>
                  <a:srgbClr val="333333"/>
                </a:solidFill>
                <a:effectLst/>
                <a:latin typeface="Helvetica Neue"/>
              </a:rPr>
            </a:br>
            <a:r>
              <a:rPr lang="ru-RU" sz="1800" b="0" i="0" dirty="0">
                <a:solidFill>
                  <a:srgbClr val="FFFFFF"/>
                </a:solidFill>
                <a:effectLst/>
                <a:latin typeface="Georgia" panose="02040502050405020303" pitchFamily="18" charset="0"/>
              </a:rPr>
              <a:t>Но таким детям необходимы системные занятиях спортом и постоянное закрепление результата!</a:t>
            </a:r>
          </a:p>
          <a:p>
            <a:pPr marL="0" indent="0" algn="l">
              <a:spcAft>
                <a:spcPts val="800"/>
              </a:spcAft>
              <a:buNone/>
            </a:pPr>
            <a:br>
              <a:rPr lang="ru-RU" b="0" i="0" dirty="0">
                <a:solidFill>
                  <a:srgbClr val="333333"/>
                </a:solidFill>
                <a:effectLst/>
                <a:latin typeface="Helvetica Neue"/>
              </a:rPr>
            </a:br>
            <a:r>
              <a:rPr lang="ru-RU" sz="1800" b="0" i="0" dirty="0">
                <a:solidFill>
                  <a:srgbClr val="FFFFFF"/>
                </a:solidFill>
                <a:effectLst/>
                <a:latin typeface="Georgia" panose="02040502050405020303" pitchFamily="18" charset="0"/>
              </a:rPr>
              <a:t>В рамках данного проекта организованы занятия адаптивной физической культурой (АФК) по специальным программам комплексного физического развития, разработанным сертифицированными тренерами по физической культуре и спорту под руководством поведенческого аналитика (инструктора) ПАП и привлечение психолога для оказание профессиональной помощи родителям детей с РАС.</a:t>
            </a:r>
            <a:endParaRPr lang="ru-RU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marL="0" indent="0">
              <a:buFont typeface="Wingdings 3" charset="2"/>
              <a:buNone/>
            </a:pPr>
            <a:endParaRPr lang="ru-RU" sz="2600" dirty="0">
              <a:solidFill>
                <a:srgbClr val="92D050"/>
              </a:solidFill>
            </a:endParaRPr>
          </a:p>
          <a:p>
            <a:pPr marL="0" indent="0">
              <a:buFont typeface="Wingdings 3" charset="2"/>
              <a:buNone/>
            </a:pP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1D8E0D-7A2E-5DFA-8F79-FFAEFC0A5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162" y="1754893"/>
            <a:ext cx="14001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465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0F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3">
            <a:extLst>
              <a:ext uri="{FF2B5EF4-FFF2-40B4-BE49-F238E27FC236}">
                <a16:creationId xmlns:a16="http://schemas.microsoft.com/office/drawing/2014/main" id="{027DF60F-A873-8F12-1A9E-A9FAB135B1AB}"/>
              </a:ext>
            </a:extLst>
          </p:cNvPr>
          <p:cNvSpPr txBox="1">
            <a:spLocks/>
          </p:cNvSpPr>
          <p:nvPr/>
        </p:nvSpPr>
        <p:spPr>
          <a:xfrm>
            <a:off x="1901327" y="741388"/>
            <a:ext cx="6317256" cy="1023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>
                <a:solidFill>
                  <a:schemeClr val="bg1"/>
                </a:solidFill>
              </a:rPr>
              <a:t>Информация об отчетности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E4235D1-45FE-5D64-C182-3A4DDD58C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656" y="-1"/>
            <a:ext cx="1569047" cy="1569047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2E452417-9CDE-1AB7-BC34-52CE095C3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48306" y="2354197"/>
            <a:ext cx="4970287" cy="7261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</a:rPr>
              <a:t>Бухгалтерская отчетность</a:t>
            </a:r>
          </a:p>
        </p:txBody>
      </p:sp>
      <p:sp>
        <p:nvSpPr>
          <p:cNvPr id="4" name="Подзаголовок 4">
            <a:extLst>
              <a:ext uri="{FF2B5EF4-FFF2-40B4-BE49-F238E27FC236}">
                <a16:creationId xmlns:a16="http://schemas.microsoft.com/office/drawing/2014/main" id="{6458A8C0-05D4-1EA7-682C-B77B269A6290}"/>
              </a:ext>
            </a:extLst>
          </p:cNvPr>
          <p:cNvSpPr txBox="1">
            <a:spLocks/>
          </p:cNvSpPr>
          <p:nvPr/>
        </p:nvSpPr>
        <p:spPr>
          <a:xfrm>
            <a:off x="426906" y="6425085"/>
            <a:ext cx="267158" cy="185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16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8" name="Подзаголовок 4">
            <a:extLst>
              <a:ext uri="{FF2B5EF4-FFF2-40B4-BE49-F238E27FC236}">
                <a16:creationId xmlns:a16="http://schemas.microsoft.com/office/drawing/2014/main" id="{BDD9A1EA-72C1-0B55-53E5-108216C46BA1}"/>
              </a:ext>
            </a:extLst>
          </p:cNvPr>
          <p:cNvSpPr txBox="1">
            <a:spLocks/>
          </p:cNvSpPr>
          <p:nvPr/>
        </p:nvSpPr>
        <p:spPr>
          <a:xfrm>
            <a:off x="8714342" y="6469151"/>
            <a:ext cx="2765233" cy="304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1200" dirty="0">
                <a:solidFill>
                  <a:schemeClr val="bg1"/>
                </a:solidFill>
              </a:rPr>
              <a:t>http://</a:t>
            </a:r>
            <a:r>
              <a:rPr lang="ru-RU" sz="1200" dirty="0">
                <a:solidFill>
                  <a:schemeClr val="bg1"/>
                </a:solidFill>
              </a:rPr>
              <a:t>мастерскаяспорта31.рус/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45FDE25-99F0-FCFE-6195-75F7DCE52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9575" y="6213753"/>
            <a:ext cx="560369" cy="56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E2FA2E6-0E3A-7A54-B59E-DFADEE87B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487" y="2020436"/>
            <a:ext cx="1285876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5">
            <a:extLst>
              <a:ext uri="{FF2B5EF4-FFF2-40B4-BE49-F238E27FC236}">
                <a16:creationId xmlns:a16="http://schemas.microsoft.com/office/drawing/2014/main" id="{B6E01609-4E41-2D30-0FF6-C31BE0702134}"/>
              </a:ext>
            </a:extLst>
          </p:cNvPr>
          <p:cNvSpPr txBox="1">
            <a:spLocks/>
          </p:cNvSpPr>
          <p:nvPr/>
        </p:nvSpPr>
        <p:spPr>
          <a:xfrm>
            <a:off x="1901327" y="4362897"/>
            <a:ext cx="4970287" cy="726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2800" dirty="0">
                <a:solidFill>
                  <a:schemeClr val="bg1"/>
                </a:solidFill>
              </a:rPr>
              <a:t>Отчетность в минюст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C03830DA-02CF-0B5E-6F37-CA78938C1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487" y="3938173"/>
            <a:ext cx="128587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853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0F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3">
            <a:extLst>
              <a:ext uri="{FF2B5EF4-FFF2-40B4-BE49-F238E27FC236}">
                <a16:creationId xmlns:a16="http://schemas.microsoft.com/office/drawing/2014/main" id="{027DF60F-A873-8F12-1A9E-A9FAB135B1AB}"/>
              </a:ext>
            </a:extLst>
          </p:cNvPr>
          <p:cNvSpPr txBox="1">
            <a:spLocks/>
          </p:cNvSpPr>
          <p:nvPr/>
        </p:nvSpPr>
        <p:spPr>
          <a:xfrm>
            <a:off x="2837772" y="118032"/>
            <a:ext cx="5876570" cy="665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dirty="0">
                <a:solidFill>
                  <a:schemeClr val="bg1"/>
                </a:solidFill>
              </a:rPr>
              <a:t>Состав президиума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E4235D1-45FE-5D64-C182-3A4DDD58C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656" y="-1"/>
            <a:ext cx="1569047" cy="1569047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2E452417-9CDE-1AB7-BC34-52CE095C3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19413" y="3394508"/>
            <a:ext cx="1838187" cy="2978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700" dirty="0">
                <a:solidFill>
                  <a:schemeClr val="bg1"/>
                </a:solidFill>
              </a:rPr>
              <a:t>Иван Мызников</a:t>
            </a:r>
          </a:p>
        </p:txBody>
      </p:sp>
      <p:sp>
        <p:nvSpPr>
          <p:cNvPr id="4" name="Подзаголовок 4">
            <a:extLst>
              <a:ext uri="{FF2B5EF4-FFF2-40B4-BE49-F238E27FC236}">
                <a16:creationId xmlns:a16="http://schemas.microsoft.com/office/drawing/2014/main" id="{6458A8C0-05D4-1EA7-682C-B77B269A6290}"/>
              </a:ext>
            </a:extLst>
          </p:cNvPr>
          <p:cNvSpPr txBox="1">
            <a:spLocks/>
          </p:cNvSpPr>
          <p:nvPr/>
        </p:nvSpPr>
        <p:spPr>
          <a:xfrm>
            <a:off x="426906" y="6425085"/>
            <a:ext cx="267158" cy="185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16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8" name="Подзаголовок 4">
            <a:extLst>
              <a:ext uri="{FF2B5EF4-FFF2-40B4-BE49-F238E27FC236}">
                <a16:creationId xmlns:a16="http://schemas.microsoft.com/office/drawing/2014/main" id="{BDD9A1EA-72C1-0B55-53E5-108216C46BA1}"/>
              </a:ext>
            </a:extLst>
          </p:cNvPr>
          <p:cNvSpPr txBox="1">
            <a:spLocks/>
          </p:cNvSpPr>
          <p:nvPr/>
        </p:nvSpPr>
        <p:spPr>
          <a:xfrm>
            <a:off x="8714342" y="6469151"/>
            <a:ext cx="2765233" cy="304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1200" dirty="0">
                <a:solidFill>
                  <a:schemeClr val="bg1"/>
                </a:solidFill>
              </a:rPr>
              <a:t>http://</a:t>
            </a:r>
            <a:r>
              <a:rPr lang="ru-RU" sz="1200" dirty="0">
                <a:solidFill>
                  <a:schemeClr val="bg1"/>
                </a:solidFill>
              </a:rPr>
              <a:t>мастерскаяспорта31.рус/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45FDE25-99F0-FCFE-6195-75F7DCE52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9575" y="6213753"/>
            <a:ext cx="560369" cy="56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0D343F-7776-3BB3-A5F9-05D0823E32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413" y="963294"/>
            <a:ext cx="1691352" cy="229150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180309F-F142-E4CC-8E15-A8A74E9AD7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036" y="963293"/>
            <a:ext cx="1718632" cy="229150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B616669-B929-C1D2-8FB1-8DEB214399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742" y="963293"/>
            <a:ext cx="1718632" cy="2291509"/>
          </a:xfrm>
          <a:prstGeom prst="rect">
            <a:avLst/>
          </a:prstGeom>
        </p:spPr>
      </p:pic>
      <p:sp>
        <p:nvSpPr>
          <p:cNvPr id="13" name="Объект 5">
            <a:extLst>
              <a:ext uri="{FF2B5EF4-FFF2-40B4-BE49-F238E27FC236}">
                <a16:creationId xmlns:a16="http://schemas.microsoft.com/office/drawing/2014/main" id="{482C1228-C67B-30E0-3296-DC92C58ECDCE}"/>
              </a:ext>
            </a:extLst>
          </p:cNvPr>
          <p:cNvSpPr txBox="1">
            <a:spLocks/>
          </p:cNvSpPr>
          <p:nvPr/>
        </p:nvSpPr>
        <p:spPr>
          <a:xfrm>
            <a:off x="4476190" y="3372010"/>
            <a:ext cx="2170323" cy="34839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2000" dirty="0">
                <a:solidFill>
                  <a:schemeClr val="bg1"/>
                </a:solidFill>
              </a:rPr>
              <a:t>Полина Писарева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DDEC30-0B63-C7B3-FD35-FAA0CDE0BB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15" y="3782742"/>
            <a:ext cx="1527524" cy="229150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928F392-AB3F-F4F1-614D-7ABCC00656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369" y="3782742"/>
            <a:ext cx="1527672" cy="2291508"/>
          </a:xfrm>
          <a:prstGeom prst="rect">
            <a:avLst/>
          </a:prstGeom>
        </p:spPr>
      </p:pic>
      <p:sp>
        <p:nvSpPr>
          <p:cNvPr id="14" name="Объект 5">
            <a:extLst>
              <a:ext uri="{FF2B5EF4-FFF2-40B4-BE49-F238E27FC236}">
                <a16:creationId xmlns:a16="http://schemas.microsoft.com/office/drawing/2014/main" id="{64A62703-256C-8D76-0647-99F5FBA55AAF}"/>
              </a:ext>
            </a:extLst>
          </p:cNvPr>
          <p:cNvSpPr txBox="1">
            <a:spLocks/>
          </p:cNvSpPr>
          <p:nvPr/>
        </p:nvSpPr>
        <p:spPr>
          <a:xfrm>
            <a:off x="7777896" y="3381870"/>
            <a:ext cx="2594691" cy="3231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1700" dirty="0">
                <a:solidFill>
                  <a:schemeClr val="bg1"/>
                </a:solidFill>
              </a:rPr>
              <a:t>Анастасия Писарева</a:t>
            </a:r>
          </a:p>
        </p:txBody>
      </p:sp>
      <p:sp>
        <p:nvSpPr>
          <p:cNvPr id="15" name="Объект 5">
            <a:extLst>
              <a:ext uri="{FF2B5EF4-FFF2-40B4-BE49-F238E27FC236}">
                <a16:creationId xmlns:a16="http://schemas.microsoft.com/office/drawing/2014/main" id="{94A7B2CF-EDF0-5176-1DE8-7DE60152BFDA}"/>
              </a:ext>
            </a:extLst>
          </p:cNvPr>
          <p:cNvSpPr txBox="1">
            <a:spLocks/>
          </p:cNvSpPr>
          <p:nvPr/>
        </p:nvSpPr>
        <p:spPr>
          <a:xfrm>
            <a:off x="3257515" y="6177306"/>
            <a:ext cx="1838187" cy="2978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1700" dirty="0">
                <a:solidFill>
                  <a:schemeClr val="bg1"/>
                </a:solidFill>
              </a:rPr>
              <a:t>Лев Гудаков</a:t>
            </a:r>
          </a:p>
        </p:txBody>
      </p:sp>
      <p:sp>
        <p:nvSpPr>
          <p:cNvPr id="17" name="Объект 5">
            <a:extLst>
              <a:ext uri="{FF2B5EF4-FFF2-40B4-BE49-F238E27FC236}">
                <a16:creationId xmlns:a16="http://schemas.microsoft.com/office/drawing/2014/main" id="{A94E9A51-0AE8-F151-8D12-C9BC8E0681C4}"/>
              </a:ext>
            </a:extLst>
          </p:cNvPr>
          <p:cNvSpPr txBox="1">
            <a:spLocks/>
          </p:cNvSpPr>
          <p:nvPr/>
        </p:nvSpPr>
        <p:spPr>
          <a:xfrm>
            <a:off x="6225206" y="6176156"/>
            <a:ext cx="2033966" cy="2978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1700" dirty="0">
                <a:solidFill>
                  <a:schemeClr val="bg1"/>
                </a:solidFill>
              </a:rPr>
              <a:t>Никита Горбунов</a:t>
            </a:r>
          </a:p>
        </p:txBody>
      </p:sp>
    </p:spTree>
    <p:extLst>
      <p:ext uri="{BB962C8B-B14F-4D97-AF65-F5344CB8AC3E}">
        <p14:creationId xmlns:p14="http://schemas.microsoft.com/office/powerpoint/2010/main" val="1282076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0F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4">
            <a:extLst>
              <a:ext uri="{FF2B5EF4-FFF2-40B4-BE49-F238E27FC236}">
                <a16:creationId xmlns:a16="http://schemas.microsoft.com/office/drawing/2014/main" id="{6458A8C0-05D4-1EA7-682C-B77B269A6290}"/>
              </a:ext>
            </a:extLst>
          </p:cNvPr>
          <p:cNvSpPr txBox="1">
            <a:spLocks/>
          </p:cNvSpPr>
          <p:nvPr/>
        </p:nvSpPr>
        <p:spPr>
          <a:xfrm>
            <a:off x="426906" y="6425085"/>
            <a:ext cx="267158" cy="185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16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8" name="Подзаголовок 4">
            <a:extLst>
              <a:ext uri="{FF2B5EF4-FFF2-40B4-BE49-F238E27FC236}">
                <a16:creationId xmlns:a16="http://schemas.microsoft.com/office/drawing/2014/main" id="{BDD9A1EA-72C1-0B55-53E5-108216C46BA1}"/>
              </a:ext>
            </a:extLst>
          </p:cNvPr>
          <p:cNvSpPr txBox="1">
            <a:spLocks/>
          </p:cNvSpPr>
          <p:nvPr/>
        </p:nvSpPr>
        <p:spPr>
          <a:xfrm>
            <a:off x="9307009" y="6457635"/>
            <a:ext cx="2765233" cy="304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1200" dirty="0">
                <a:solidFill>
                  <a:schemeClr val="bg1"/>
                </a:solidFill>
              </a:rPr>
              <a:t>http://</a:t>
            </a:r>
            <a:r>
              <a:rPr lang="ru-RU" sz="1200" dirty="0">
                <a:solidFill>
                  <a:schemeClr val="bg1"/>
                </a:solidFill>
              </a:rPr>
              <a:t>мастерскаяспорта31.рус/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45FDE25-99F0-FCFE-6195-75F7DCE52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776" y="4478086"/>
            <a:ext cx="1541714" cy="154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5">
            <a:extLst>
              <a:ext uri="{FF2B5EF4-FFF2-40B4-BE49-F238E27FC236}">
                <a16:creationId xmlns:a16="http://schemas.microsoft.com/office/drawing/2014/main" id="{B6E01609-4E41-2D30-0FF6-C31BE0702134}"/>
              </a:ext>
            </a:extLst>
          </p:cNvPr>
          <p:cNvSpPr txBox="1">
            <a:spLocks/>
          </p:cNvSpPr>
          <p:nvPr/>
        </p:nvSpPr>
        <p:spPr>
          <a:xfrm>
            <a:off x="1867460" y="1399563"/>
            <a:ext cx="6971740" cy="360423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ru-RU" sz="2800" b="1" u="none" strike="noStrike" dirty="0">
                <a:solidFill>
                  <a:srgbClr val="FFFFFF"/>
                </a:solidFill>
                <a:effectLst/>
                <a:latin typeface="Georgia" panose="02040502050405020303" pitchFamily="18" charset="0"/>
              </a:rPr>
              <a:t>Белгородская региональная</a:t>
            </a:r>
            <a:endParaRPr lang="ru-RU" sz="2800" b="1" u="none" strike="noStrike" dirty="0">
              <a:solidFill>
                <a:srgbClr val="3B3B3B"/>
              </a:solidFill>
              <a:effectLst/>
              <a:latin typeface="Georgia" panose="02040502050405020303" pitchFamily="18" charset="0"/>
            </a:endParaRPr>
          </a:p>
          <a:p>
            <a:pPr marL="0" indent="0" algn="l">
              <a:buNone/>
            </a:pPr>
            <a:r>
              <a:rPr lang="ru-RU" sz="2800" b="1" u="none" strike="noStrike" dirty="0">
                <a:solidFill>
                  <a:srgbClr val="FFFFFF"/>
                </a:solidFill>
                <a:effectLst/>
                <a:latin typeface="Georgia" panose="02040502050405020303" pitchFamily="18" charset="0"/>
              </a:rPr>
              <a:t>общественная организация</a:t>
            </a:r>
            <a:endParaRPr lang="ru-RU" sz="2800" b="1" u="none" strike="noStrike" dirty="0">
              <a:solidFill>
                <a:srgbClr val="3B3B3B"/>
              </a:solidFill>
              <a:effectLst/>
              <a:latin typeface="Georgia" panose="02040502050405020303" pitchFamily="18" charset="0"/>
            </a:endParaRPr>
          </a:p>
          <a:p>
            <a:pPr marL="0" indent="0" algn="l">
              <a:buNone/>
            </a:pPr>
            <a:r>
              <a:rPr lang="ru-RU" sz="2800" b="1" u="none" strike="noStrike" dirty="0">
                <a:solidFill>
                  <a:srgbClr val="FFFFFF"/>
                </a:solidFill>
                <a:effectLst/>
                <a:latin typeface="Georgia" panose="02040502050405020303" pitchFamily="18" charset="0"/>
              </a:rPr>
              <a:t>"Спортивный клуб "Мастерская спорта"</a:t>
            </a:r>
            <a:endParaRPr lang="ru-RU" sz="2800" b="1" u="none" strike="noStrike" dirty="0">
              <a:solidFill>
                <a:srgbClr val="3B3B3B"/>
              </a:solidFill>
              <a:effectLst/>
              <a:latin typeface="Georgia" panose="02040502050405020303" pitchFamily="18" charset="0"/>
            </a:endParaRPr>
          </a:p>
          <a:p>
            <a:pPr marL="0" indent="0" algn="l">
              <a:buNone/>
            </a:pPr>
            <a:r>
              <a:rPr lang="ru-RU" sz="2800" b="1" u="none" strike="noStrike" dirty="0">
                <a:solidFill>
                  <a:srgbClr val="3B3B3B"/>
                </a:solidFill>
                <a:effectLst/>
                <a:latin typeface="Georgia" panose="02040502050405020303" pitchFamily="18" charset="0"/>
              </a:rPr>
              <a:t> </a:t>
            </a:r>
          </a:p>
          <a:p>
            <a:pPr marL="0" indent="0" algn="l">
              <a:buNone/>
            </a:pPr>
            <a:r>
              <a:rPr lang="ru-RU" sz="2800" b="1" u="none" strike="noStrike" dirty="0">
                <a:solidFill>
                  <a:srgbClr val="3B3B3B"/>
                </a:solidFill>
                <a:effectLst/>
                <a:latin typeface="Georgia" panose="02040502050405020303" pitchFamily="18" charset="0"/>
              </a:rPr>
              <a:t> </a:t>
            </a:r>
          </a:p>
          <a:p>
            <a:pPr marL="0" indent="0" algn="l">
              <a:buNone/>
            </a:pPr>
            <a:r>
              <a:rPr lang="ru-RU" sz="2800" b="1" u="none" strike="noStrike" dirty="0">
                <a:solidFill>
                  <a:srgbClr val="FFFFFF"/>
                </a:solidFill>
                <a:effectLst/>
                <a:latin typeface="Georgia" panose="02040502050405020303" pitchFamily="18" charset="0"/>
              </a:rPr>
              <a:t>309188</a:t>
            </a:r>
            <a:endParaRPr lang="ru-RU" sz="2800" b="1" u="none" strike="noStrike" dirty="0">
              <a:solidFill>
                <a:srgbClr val="3B3B3B"/>
              </a:solidFill>
              <a:effectLst/>
              <a:latin typeface="Georgia" panose="02040502050405020303" pitchFamily="18" charset="0"/>
            </a:endParaRPr>
          </a:p>
          <a:p>
            <a:pPr marL="0" indent="0" algn="l">
              <a:buNone/>
            </a:pPr>
            <a:r>
              <a:rPr lang="ru-RU" sz="2800" b="1" u="none" strike="noStrike" dirty="0">
                <a:solidFill>
                  <a:srgbClr val="FFFFFF"/>
                </a:solidFill>
                <a:effectLst/>
                <a:latin typeface="Georgia" panose="02040502050405020303" pitchFamily="18" charset="0"/>
              </a:rPr>
              <a:t>Белгородская область</a:t>
            </a:r>
            <a:endParaRPr lang="ru-RU" sz="2800" b="1" u="none" strike="noStrike" dirty="0">
              <a:solidFill>
                <a:srgbClr val="3B3B3B"/>
              </a:solidFill>
              <a:effectLst/>
              <a:latin typeface="Georgia" panose="02040502050405020303" pitchFamily="18" charset="0"/>
            </a:endParaRPr>
          </a:p>
          <a:p>
            <a:pPr marL="0" indent="0" algn="l">
              <a:buNone/>
            </a:pPr>
            <a:r>
              <a:rPr lang="ru-RU" sz="2800" b="1" u="none" strike="noStrike" dirty="0">
                <a:solidFill>
                  <a:srgbClr val="FFFFFF"/>
                </a:solidFill>
                <a:effectLst/>
                <a:latin typeface="Georgia" panose="02040502050405020303" pitchFamily="18" charset="0"/>
              </a:rPr>
              <a:t>город Губкин</a:t>
            </a:r>
            <a:endParaRPr lang="ru-RU" sz="2800" b="1" u="none" strike="noStrike" dirty="0">
              <a:solidFill>
                <a:srgbClr val="3B3B3B"/>
              </a:solidFill>
              <a:effectLst/>
              <a:latin typeface="Georgia" panose="02040502050405020303" pitchFamily="18" charset="0"/>
            </a:endParaRPr>
          </a:p>
          <a:p>
            <a:pPr marL="0" indent="0" algn="l">
              <a:buNone/>
            </a:pPr>
            <a:r>
              <a:rPr lang="ru-RU" sz="2800" b="1" u="none" strike="noStrike" dirty="0">
                <a:solidFill>
                  <a:srgbClr val="FFFFFF"/>
                </a:solidFill>
                <a:effectLst/>
                <a:latin typeface="Georgia" panose="02040502050405020303" pitchFamily="18" charset="0"/>
              </a:rPr>
              <a:t>улица Королёва д.26, кв.220</a:t>
            </a:r>
            <a:endParaRPr lang="ru-RU" sz="2800" b="1" u="none" strike="noStrike" dirty="0">
              <a:solidFill>
                <a:srgbClr val="3B3B3B"/>
              </a:solidFill>
              <a:effectLst/>
              <a:latin typeface="Georgia" panose="02040502050405020303" pitchFamily="18" charset="0"/>
            </a:endParaRPr>
          </a:p>
          <a:p>
            <a:pPr marL="0" indent="0" algn="l">
              <a:buNone/>
            </a:pPr>
            <a:r>
              <a:rPr lang="ru-RU" sz="2800" b="1" u="none" strike="noStrike" dirty="0">
                <a:solidFill>
                  <a:srgbClr val="FFFFFF"/>
                </a:solidFill>
                <a:effectLst/>
                <a:latin typeface="Georgia" panose="02040502050405020303" pitchFamily="18" charset="0"/>
              </a:rPr>
              <a:t>+7 930 088 99 98</a:t>
            </a:r>
            <a:endParaRPr lang="ru-RU" sz="2800" b="1" u="none" strike="noStrike" dirty="0">
              <a:solidFill>
                <a:srgbClr val="3B3B3B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3A376FA5-1203-1AED-4D14-630FFA0FD1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60" y="0"/>
            <a:ext cx="7314833" cy="1269999"/>
          </a:xfrm>
        </p:spPr>
      </p:pic>
    </p:spTree>
    <p:extLst>
      <p:ext uri="{BB962C8B-B14F-4D97-AF65-F5344CB8AC3E}">
        <p14:creationId xmlns:p14="http://schemas.microsoft.com/office/powerpoint/2010/main" val="219050685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133</TotalTime>
  <Words>752</Words>
  <Application>Microsoft Office PowerPoint</Application>
  <PresentationFormat>Широкоэкранный</PresentationFormat>
  <Paragraphs>82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Georgia</vt:lpstr>
      <vt:lpstr>Helvetica Neue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IVAN MYZNIKOV</dc:creator>
  <cp:lastModifiedBy>IVAN MYZNIKOV</cp:lastModifiedBy>
  <cp:revision>3</cp:revision>
  <dcterms:created xsi:type="dcterms:W3CDTF">2023-10-26T16:58:47Z</dcterms:created>
  <dcterms:modified xsi:type="dcterms:W3CDTF">2023-10-28T14:35:02Z</dcterms:modified>
</cp:coreProperties>
</file>